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Unbounded"/>
      <p:regular r:id="rId19"/>
    </p:embeddedFont>
    <p:embeddedFont>
      <p:font typeface="Unbounded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3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Transformando el Mercado Agrícola Dominicano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8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 Datos Crudos a Decisiones Inteligentes: Una Plataforma Interactiva para el Análisis de Precios Mayoristas y Minoristas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1177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 Kalashniov Bello -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Stack Dev y Analista de Datos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443" y="532924"/>
            <a:ext cx="6644402" cy="1332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¿Por Qué es Importante? El Valor de los Datos Accionables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443" y="2025491"/>
            <a:ext cx="355282" cy="3552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7443" y="2522815"/>
            <a:ext cx="2730698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Decisiones Estratégicas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97443" y="2886908"/>
            <a:ext cx="3233380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sólida para decisiones informadas sobre siembras y ventas.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65" y="2025491"/>
            <a:ext cx="355282" cy="3552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08465" y="2522815"/>
            <a:ext cx="177677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Transparencia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908465" y="2886908"/>
            <a:ext cx="3233380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Acceso a información compleja del mercado agrícola dominicano.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43" y="3625929"/>
            <a:ext cx="355282" cy="3552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7443" y="4123253"/>
            <a:ext cx="177677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Oportunidad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497443" y="4487347"/>
            <a:ext cx="3233380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Identificación de tendencias emergentes para actuar a tiempo.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465" y="3625929"/>
            <a:ext cx="355282" cy="3552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908465" y="4123253"/>
            <a:ext cx="177677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Inteligencia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3908465" y="4487347"/>
            <a:ext cx="3233380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profundo de márgenes y eficiencias en la producción.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175" y="550783"/>
            <a:ext cx="6644402" cy="454616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96175" y="5256848"/>
            <a:ext cx="664440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7496175" y="5612130"/>
            <a:ext cx="664440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175" y="5999440"/>
            <a:ext cx="6644402" cy="38638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588764"/>
            <a:ext cx="131316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Siempre Mejorando: El Futuro del Proyecto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299960" y="2355294"/>
            <a:ext cx="30480" cy="5286494"/>
          </a:xfrm>
          <a:prstGeom prst="roundRect">
            <a:avLst>
              <a:gd name="adj" fmla="val 295073"/>
            </a:avLst>
          </a:prstGeom>
          <a:solidFill>
            <a:srgbClr val="BCDBD4"/>
          </a:solidFill>
          <a:ln/>
        </p:spPr>
      </p:sp>
      <p:sp>
        <p:nvSpPr>
          <p:cNvPr id="4" name="Shape 2"/>
          <p:cNvSpPr/>
          <p:nvPr/>
        </p:nvSpPr>
        <p:spPr>
          <a:xfrm>
            <a:off x="6462474" y="2580918"/>
            <a:ext cx="642342" cy="30480"/>
          </a:xfrm>
          <a:prstGeom prst="roundRect">
            <a:avLst>
              <a:gd name="adj" fmla="val 295073"/>
            </a:avLst>
          </a:prstGeom>
          <a:solidFill>
            <a:srgbClr val="BCDBD4"/>
          </a:solidFill>
          <a:ln/>
        </p:spPr>
      </p:sp>
      <p:sp>
        <p:nvSpPr>
          <p:cNvPr id="5" name="Shape 3"/>
          <p:cNvSpPr/>
          <p:nvPr/>
        </p:nvSpPr>
        <p:spPr>
          <a:xfrm>
            <a:off x="7074337" y="2355294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4644" y="2395418"/>
            <a:ext cx="321112" cy="4014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5656" y="2428875"/>
            <a:ext cx="480893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Filtros por Unidad de Medida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49379" y="2891909"/>
            <a:ext cx="549521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Añadir filtros para granularidad y análisis precisos.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525583" y="3865721"/>
            <a:ext cx="642342" cy="30480"/>
          </a:xfrm>
          <a:prstGeom prst="roundRect">
            <a:avLst>
              <a:gd name="adj" fmla="val 295073"/>
            </a:avLst>
          </a:prstGeom>
          <a:solidFill>
            <a:srgbClr val="BCDBD4"/>
          </a:solidFill>
          <a:ln/>
        </p:spPr>
      </p:sp>
      <p:sp>
        <p:nvSpPr>
          <p:cNvPr id="10" name="Shape 7"/>
          <p:cNvSpPr/>
          <p:nvPr/>
        </p:nvSpPr>
        <p:spPr>
          <a:xfrm>
            <a:off x="7074337" y="3640098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644" y="3680222"/>
            <a:ext cx="321112" cy="40147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85810" y="3713678"/>
            <a:ext cx="284095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Mejoras en UI/UX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8385810" y="4176713"/>
            <a:ext cx="549521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Optimizar la experiencia del usuario con una interfaz intuitiva.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6462474" y="4973122"/>
            <a:ext cx="642342" cy="30480"/>
          </a:xfrm>
          <a:prstGeom prst="roundRect">
            <a:avLst>
              <a:gd name="adj" fmla="val 295073"/>
            </a:avLst>
          </a:prstGeom>
          <a:solidFill>
            <a:srgbClr val="BCDBD4"/>
          </a:solidFill>
          <a:ln/>
        </p:spPr>
      </p:sp>
      <p:sp>
        <p:nvSpPr>
          <p:cNvPr id="15" name="Shape 11"/>
          <p:cNvSpPr/>
          <p:nvPr/>
        </p:nvSpPr>
        <p:spPr>
          <a:xfrm>
            <a:off x="7074337" y="4747498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644" y="4787622"/>
            <a:ext cx="321112" cy="40147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49379" y="4821079"/>
            <a:ext cx="5495211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Optimización del Modelo Predictivo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749379" y="5618678"/>
            <a:ext cx="549521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Aumentar la precisión con algoritmos de machine learning.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525583" y="6080641"/>
            <a:ext cx="642342" cy="30480"/>
          </a:xfrm>
          <a:prstGeom prst="roundRect">
            <a:avLst>
              <a:gd name="adj" fmla="val 295073"/>
            </a:avLst>
          </a:prstGeom>
          <a:solidFill>
            <a:srgbClr val="BCDBD4"/>
          </a:solidFill>
          <a:ln/>
        </p:spPr>
      </p:sp>
      <p:sp>
        <p:nvSpPr>
          <p:cNvPr id="20" name="Shape 15"/>
          <p:cNvSpPr/>
          <p:nvPr/>
        </p:nvSpPr>
        <p:spPr>
          <a:xfrm>
            <a:off x="7074337" y="5855018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644" y="5895142"/>
            <a:ext cx="321112" cy="40147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85810" y="5928598"/>
            <a:ext cx="444507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Explorar Fuentes de Datos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8385810" y="6391632"/>
            <a:ext cx="549521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Integrar datos adicionales para una visión completa del mercado.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9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Gracias | Preguntas y Discusión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675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Transformando datos en decisiones para sembrar el futuro del agro dominicano.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48482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4282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Contacto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77333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Kalashnikov Bello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048482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4282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Email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477333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kalashbg.dev@gmail.com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59748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831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Teléfono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3223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+1849-353-0709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61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3372922"/>
            <a:ext cx="131597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El Reto: Navegando la Incertidumbre del Mercado Agrícola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330" y="5001220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49" y="5040630"/>
            <a:ext cx="315039" cy="3938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18034" y="5073372"/>
            <a:ext cx="429613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Alta volatilidad de precios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18034" y="5527596"/>
            <a:ext cx="576595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Dificulta la planificación efectiva para agricultores y comerciantes.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46526" y="5001220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45" y="5040630"/>
            <a:ext cx="315039" cy="3938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29230" y="5073372"/>
            <a:ext cx="272807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Datos dispersos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8129230" y="5527596"/>
            <a:ext cx="576595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Información desactualizada que complica la toma de decisiones.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5330" y="6620232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49" y="6659642"/>
            <a:ext cx="315039" cy="3938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18034" y="6692384"/>
            <a:ext cx="408432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Falta de visión integrada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418034" y="7146608"/>
            <a:ext cx="576595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Separación entre mercados mayoristas y minoristas.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446526" y="6620232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345" y="6699052"/>
            <a:ext cx="315039" cy="31503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29230" y="6692384"/>
            <a:ext cx="293334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Impacto negativo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8129230" y="7146608"/>
            <a:ext cx="576595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Ineficiencia y oportunidades perdidas en el sector agrícola.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334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9" y="3964424"/>
            <a:ext cx="13385483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La Solución: Un Dashboard Inteligente para el Agro Dominicano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2459" y="5342692"/>
            <a:ext cx="6603921" cy="1039773"/>
          </a:xfrm>
          <a:prstGeom prst="roundRect">
            <a:avLst>
              <a:gd name="adj" fmla="val 71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7839" y="5528072"/>
            <a:ext cx="3925729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Plataforma Web Interactiva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07839" y="5912525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Desarrollada con Streamlit para facilitar el acceso y la usabilidad.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404140" y="5342692"/>
            <a:ext cx="6603921" cy="1039773"/>
          </a:xfrm>
          <a:prstGeom prst="roundRect">
            <a:avLst>
              <a:gd name="adj" fmla="val 71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89520" y="5528072"/>
            <a:ext cx="298311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Análisis Centralizado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89520" y="5912525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Integración de datos de precios mayoristas y minoristas en un solo lugar.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2459" y="6560225"/>
            <a:ext cx="6603921" cy="1039773"/>
          </a:xfrm>
          <a:prstGeom prst="roundRect">
            <a:avLst>
              <a:gd name="adj" fmla="val 71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7839" y="6745605"/>
            <a:ext cx="3740468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Visualizaciones Dinámicas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07839" y="7130058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Gráficos claros que revelan tendencias y patrones de mercado.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404140" y="6560225"/>
            <a:ext cx="6603921" cy="1039773"/>
          </a:xfrm>
          <a:prstGeom prst="roundRect">
            <a:avLst>
              <a:gd name="adj" fmla="val 71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89520" y="6745605"/>
            <a:ext cx="2319218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Diseño Temático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89520" y="7130058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Interfaz personalizada con styles.css relevante al contexto agrícola.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690" y="1082040"/>
            <a:ext cx="4351020" cy="60655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4376" y="1017984"/>
            <a:ext cx="7695248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Detrás de Escena: Preparando los Datos para el Análisis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724376" y="3268623"/>
            <a:ext cx="155138" cy="778788"/>
          </a:xfrm>
          <a:prstGeom prst="roundRect">
            <a:avLst>
              <a:gd name="adj" fmla="val 560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89911" y="3268623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Origen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189911" y="3716179"/>
            <a:ext cx="722971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Datos crudos de mayorista.csv y minorista.csv.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034772" y="4254341"/>
            <a:ext cx="155138" cy="778788"/>
          </a:xfrm>
          <a:prstGeom prst="roundRect">
            <a:avLst>
              <a:gd name="adj" fmla="val 560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500307" y="4254341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Proceso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500307" y="4701897"/>
            <a:ext cx="691931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Limpieza, estandarización y unificación mediante preprocess_data.py.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345287" y="5240060"/>
            <a:ext cx="155138" cy="778788"/>
          </a:xfrm>
          <a:prstGeom prst="roundRect">
            <a:avLst>
              <a:gd name="adj" fmla="val 560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810822" y="5240060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Optimización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810822" y="5687616"/>
            <a:ext cx="660880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Manejo de datos faltantes y conversión a formato eficiente.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655802" y="6225778"/>
            <a:ext cx="155138" cy="778788"/>
          </a:xfrm>
          <a:prstGeom prst="roundRect">
            <a:avLst>
              <a:gd name="adj" fmla="val 560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121337" y="6225778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Resultado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2121337" y="6673334"/>
            <a:ext cx="629828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Datos optimizados en formato Parquet listos para análisis.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192530"/>
            <a:ext cx="2514600" cy="58445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31838" y="885825"/>
            <a:ext cx="7853124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Tú Tienes el Control: Exploración Personalizada</a:t>
            </a:r>
            <a:endParaRPr lang="en-US" sz="36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121" y="2314932"/>
            <a:ext cx="1295757" cy="1645563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281" y="3194685"/>
            <a:ext cx="259318" cy="32408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927187" y="2790825"/>
            <a:ext cx="243673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Filtros por Fecha</a:t>
            </a:r>
            <a:endParaRPr lang="en-US" sz="1800" dirty="0"/>
          </a:p>
        </p:txBody>
      </p:sp>
      <p:sp>
        <p:nvSpPr>
          <p:cNvPr id="8" name="Text 2"/>
          <p:cNvSpPr/>
          <p:nvPr/>
        </p:nvSpPr>
        <p:spPr>
          <a:xfrm>
            <a:off x="8927187" y="3189565"/>
            <a:ext cx="36025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Selecciona rangos temporales específicos.</a:t>
            </a:r>
            <a:endParaRPr lang="en-US" sz="1450" dirty="0"/>
          </a:p>
        </p:txBody>
      </p:sp>
      <p:sp>
        <p:nvSpPr>
          <p:cNvPr id="9" name="Shape 3"/>
          <p:cNvSpPr/>
          <p:nvPr/>
        </p:nvSpPr>
        <p:spPr>
          <a:xfrm>
            <a:off x="8788956" y="3973949"/>
            <a:ext cx="5149929" cy="11430"/>
          </a:xfrm>
          <a:prstGeom prst="roundRect">
            <a:avLst>
              <a:gd name="adj" fmla="val 677681"/>
            </a:avLst>
          </a:prstGeom>
          <a:solidFill>
            <a:srgbClr val="BCDBD4"/>
          </a:solidFill>
          <a:ln/>
        </p:spPr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02" y="4006572"/>
            <a:ext cx="2591514" cy="1645563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81" y="4667250"/>
            <a:ext cx="259318" cy="32408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575125" y="4482465"/>
            <a:ext cx="290488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Selección de Rubros</a:t>
            </a:r>
            <a:endParaRPr lang="en-US" sz="1800" dirty="0"/>
          </a:p>
        </p:txBody>
      </p:sp>
      <p:sp>
        <p:nvSpPr>
          <p:cNvPr id="13" name="Text 5"/>
          <p:cNvSpPr/>
          <p:nvPr/>
        </p:nvSpPr>
        <p:spPr>
          <a:xfrm>
            <a:off x="9575125" y="4881205"/>
            <a:ext cx="378035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Enfócate en productos agrícolas específicos.</a:t>
            </a:r>
            <a:endParaRPr lang="en-US" sz="1450" dirty="0"/>
          </a:p>
        </p:txBody>
      </p:sp>
      <p:sp>
        <p:nvSpPr>
          <p:cNvPr id="14" name="Shape 6"/>
          <p:cNvSpPr/>
          <p:nvPr/>
        </p:nvSpPr>
        <p:spPr>
          <a:xfrm>
            <a:off x="9436894" y="5665589"/>
            <a:ext cx="4501991" cy="11430"/>
          </a:xfrm>
          <a:prstGeom prst="roundRect">
            <a:avLst>
              <a:gd name="adj" fmla="val 677681"/>
            </a:avLst>
          </a:prstGeom>
          <a:solidFill>
            <a:srgbClr val="BCDBD4"/>
          </a:solidFill>
          <a:ln/>
        </p:spPr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364" y="5698212"/>
            <a:ext cx="3887272" cy="1645563"/>
          </a:xfrm>
          <a:prstGeom prst="rect">
            <a:avLst/>
          </a:prstGeom>
        </p:spPr>
      </p:pic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281" y="6358890"/>
            <a:ext cx="259318" cy="324088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10222944" y="5882521"/>
            <a:ext cx="3577709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Comparación de Mercados</a:t>
            </a:r>
            <a:endParaRPr lang="en-US" sz="1800" dirty="0"/>
          </a:p>
        </p:txBody>
      </p:sp>
      <p:sp>
        <p:nvSpPr>
          <p:cNvPr id="18" name="Text 8"/>
          <p:cNvSpPr/>
          <p:nvPr/>
        </p:nvSpPr>
        <p:spPr>
          <a:xfrm>
            <a:off x="10222944" y="6569393"/>
            <a:ext cx="357770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Analiza mayoristas vs. minoristas con resultados instantáneos.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95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384" y="3663553"/>
            <a:ext cx="13437632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Revelando Patrones: Evolución de Precios y Ciclos Estacionales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88075" y="4983956"/>
            <a:ext cx="22860" cy="2779633"/>
          </a:xfrm>
          <a:prstGeom prst="roundRect">
            <a:avLst>
              <a:gd name="adj" fmla="val 313080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956905" y="5164217"/>
            <a:ext cx="511135" cy="22860"/>
          </a:xfrm>
          <a:prstGeom prst="roundRect">
            <a:avLst>
              <a:gd name="adj" fmla="val 313080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596384" y="4983956"/>
            <a:ext cx="383381" cy="383381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1" y="5015925"/>
            <a:ext cx="255508" cy="3194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40086" y="5042416"/>
            <a:ext cx="3079671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Visualización Histórica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640086" y="5410795"/>
            <a:ext cx="1239393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Observa la evolución completa de los precios a lo largo del tiempo.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956905" y="6204347"/>
            <a:ext cx="511135" cy="22860"/>
          </a:xfrm>
          <a:prstGeom prst="roundRect">
            <a:avLst>
              <a:gd name="adj" fmla="val 313080"/>
            </a:avLst>
          </a:prstGeom>
          <a:solidFill>
            <a:srgbClr val="BCDBD4"/>
          </a:solidFill>
          <a:ln/>
        </p:spPr>
      </p:sp>
      <p:sp>
        <p:nvSpPr>
          <p:cNvPr id="11" name="Shape 7"/>
          <p:cNvSpPr/>
          <p:nvPr/>
        </p:nvSpPr>
        <p:spPr>
          <a:xfrm>
            <a:off x="596384" y="6024086"/>
            <a:ext cx="383381" cy="383381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1" y="6056055"/>
            <a:ext cx="255508" cy="3194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40086" y="6082546"/>
            <a:ext cx="382345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Identificación de Tendencias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640086" y="6450925"/>
            <a:ext cx="1239393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Detecta picos, valles y comportamientos cíclicos del mercado.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956905" y="7244477"/>
            <a:ext cx="511135" cy="22860"/>
          </a:xfrm>
          <a:prstGeom prst="roundRect">
            <a:avLst>
              <a:gd name="adj" fmla="val 313080"/>
            </a:avLst>
          </a:prstGeom>
          <a:solidFill>
            <a:srgbClr val="BCDBD4"/>
          </a:solidFill>
          <a:ln/>
        </p:spPr>
      </p:sp>
      <p:sp>
        <p:nvSpPr>
          <p:cNvPr id="16" name="Shape 11"/>
          <p:cNvSpPr/>
          <p:nvPr/>
        </p:nvSpPr>
        <p:spPr>
          <a:xfrm>
            <a:off x="596384" y="7064216"/>
            <a:ext cx="383381" cy="383381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21" y="7096185"/>
            <a:ext cx="255508" cy="31944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40086" y="7122676"/>
            <a:ext cx="255377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Análisis Estacional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1640086" y="7491055"/>
            <a:ext cx="1239393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Descubre patrones por mes o trimestre para planificar mejor.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22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Entendiendo la Rentabilidad: Análisis de Estacionalidad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51096"/>
            <a:ext cx="11001137" cy="26490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358092" y="3000018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210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828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98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Mirando Hacia Adelante: El Potencial Predictivo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4639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546396"/>
            <a:ext cx="4450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Uso de Machine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403681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Aplicamos algoritmos sencillos para análisis mejorado.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626531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626531"/>
            <a:ext cx="3799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Predicción de Precios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511694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Modelos que indican las tendencias futuras del mercado.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706666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706666"/>
            <a:ext cx="3944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Estado Actual: Parcial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197084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Forecasting en evolución de Precios y Deteccion de valores atípicos (Outliers) funcionales.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28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Construido con Herramientas Modernas y Robustas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0059" y="346995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82" y="346995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705" y="3469958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028" y="3469958"/>
            <a:ext cx="1448872" cy="907256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350" y="3469958"/>
            <a:ext cx="1448872" cy="907256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3790" y="489168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3.12</a:t>
            </a:r>
            <a:endParaRPr lang="en-US" sz="5850" dirty="0"/>
          </a:p>
        </p:txBody>
      </p:sp>
      <p:sp>
        <p:nvSpPr>
          <p:cNvPr id="9" name="Text 2"/>
          <p:cNvSpPr/>
          <p:nvPr/>
        </p:nvSpPr>
        <p:spPr>
          <a:xfrm>
            <a:off x="1436489" y="5923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10" name="Text 3"/>
          <p:cNvSpPr/>
          <p:nvPr/>
        </p:nvSpPr>
        <p:spPr>
          <a:xfrm>
            <a:off x="793790" y="641389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Versión actual con Anaconda</a:t>
            </a:r>
            <a:endParaRPr lang="en-US" sz="1750" dirty="0"/>
          </a:p>
        </p:txBody>
      </p:sp>
      <p:sp>
        <p:nvSpPr>
          <p:cNvPr id="11" name="Text 4"/>
          <p:cNvSpPr/>
          <p:nvPr/>
        </p:nvSpPr>
        <p:spPr>
          <a:xfrm>
            <a:off x="5254704" y="4891683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5850" dirty="0"/>
          </a:p>
        </p:txBody>
      </p:sp>
      <p:sp>
        <p:nvSpPr>
          <p:cNvPr id="12" name="Text 5"/>
          <p:cNvSpPr/>
          <p:nvPr/>
        </p:nvSpPr>
        <p:spPr>
          <a:xfrm>
            <a:off x="5783818" y="5923478"/>
            <a:ext cx="3062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Tecnologías Core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254704" y="6413897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Pandas, Streamlit, Plotly, Parquet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9715738" y="489168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5" name="Text 8"/>
          <p:cNvSpPr/>
          <p:nvPr/>
        </p:nvSpPr>
        <p:spPr>
          <a:xfrm>
            <a:off x="10353556" y="5923478"/>
            <a:ext cx="2845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Código Modular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9715738" y="641389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Organización eficiente y mantenible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2025-05-28T03:05:10Z</dcterms:created>
  <dcterms:modified xsi:type="dcterms:W3CDTF">2025-05-28T03:05:10Z</dcterms:modified>
</cp:coreProperties>
</file>